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7"/>
  </p:notesMasterIdLst>
  <p:handoutMasterIdLst>
    <p:handoutMasterId r:id="rId18"/>
  </p:handoutMasterIdLst>
  <p:sldIdLst>
    <p:sldId id="311" r:id="rId2"/>
    <p:sldId id="523" r:id="rId3"/>
    <p:sldId id="532" r:id="rId4"/>
    <p:sldId id="522" r:id="rId5"/>
    <p:sldId id="529" r:id="rId6"/>
    <p:sldId id="504" r:id="rId7"/>
    <p:sldId id="500" r:id="rId8"/>
    <p:sldId id="520" r:id="rId9"/>
    <p:sldId id="521" r:id="rId10"/>
    <p:sldId id="530" r:id="rId11"/>
    <p:sldId id="531" r:id="rId12"/>
    <p:sldId id="519" r:id="rId13"/>
    <p:sldId id="505" r:id="rId14"/>
    <p:sldId id="526" r:id="rId15"/>
    <p:sldId id="389" r:id="rId16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5536"/>
    <a:srgbClr val="FFCC00"/>
    <a:srgbClr val="FF8200"/>
    <a:srgbClr val="BF5700"/>
    <a:srgbClr val="C0504D"/>
    <a:srgbClr val="1D1A36"/>
    <a:srgbClr val="1E4B87"/>
    <a:srgbClr val="262626"/>
    <a:srgbClr val="1B306B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721" autoAdjust="0"/>
    <p:restoredTop sz="92123" autoAdjust="0"/>
  </p:normalViewPr>
  <p:slideViewPr>
    <p:cSldViewPr>
      <p:cViewPr varScale="1">
        <p:scale>
          <a:sx n="95" d="100"/>
          <a:sy n="95" d="100"/>
        </p:scale>
        <p:origin x="184" y="7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35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39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82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60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04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9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11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92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7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arto.com/location-data-services/geocod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ypi.python.org/pypi/geopy#downloads" TargetMode="External"/><Relationship Id="rId4" Type="http://schemas.openxmlformats.org/officeDocument/2006/relationships/hyperlink" Target="https://developers.google.com/maps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28933220/us-census-api-get-the-population-of-every-city-in-a-state-using-python" TargetMode="External"/><Relationship Id="rId3" Type="http://schemas.openxmlformats.org/officeDocument/2006/relationships/hyperlink" Target="https://www.census.gov/quickfacts/fact/table/US/PST045217" TargetMode="External"/><Relationship Id="rId7" Type="http://schemas.openxmlformats.org/officeDocument/2006/relationships/hyperlink" Target="https://api.census.gov/data/2010/sf1?key=6756f7325cf88843d478018eb4f3e62e87d767c4&amp;get=P0010001&amp;in=state:006&amp;for=county:00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factfinder.census.gov/faces/tableservices/jsf/pages/productview.xhtml?src=bkmk" TargetMode="External"/><Relationship Id="rId5" Type="http://schemas.openxmlformats.org/officeDocument/2006/relationships/hyperlink" Target="https://www.census.gov/data/datasets/2016/demo/popest/counties-detail.html" TargetMode="External"/><Relationship Id="rId4" Type="http://schemas.openxmlformats.org/officeDocument/2006/relationships/hyperlink" Target="https://en.wikipedia.org/wiki/List_of_counties_in_California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3014340"/>
            <a:ext cx="8229600" cy="871860"/>
          </a:xfrm>
        </p:spPr>
        <p:txBody>
          <a:bodyPr>
            <a:normAutofit fontScale="90000"/>
          </a:bodyPr>
          <a:lstStyle/>
          <a:p>
            <a:r>
              <a:rPr lang="en-US" sz="3000" dirty="0"/>
              <a:t>Analysis of Gun Shootings in USA </a:t>
            </a:r>
            <a:br>
              <a:rPr lang="en-US" sz="3000" dirty="0"/>
            </a:br>
            <a:r>
              <a:rPr lang="en-US" sz="3000" dirty="0"/>
              <a:t>                        </a:t>
            </a:r>
            <a:r>
              <a:rPr lang="en-US" sz="2000" dirty="0"/>
              <a:t>2007 to 2016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4034789"/>
            <a:ext cx="4754708" cy="381000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Sunitha ‘s portion -   Data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2" y="4034789"/>
            <a:ext cx="386544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                                2018</a:t>
            </a:r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7F2822-C503-654C-9049-C22B11BD6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92" y="990600"/>
            <a:ext cx="9144000" cy="52786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40AD1D-399E-D141-92DF-DD472E2D51E1}"/>
              </a:ext>
            </a:extLst>
          </p:cNvPr>
          <p:cNvSpPr/>
          <p:nvPr/>
        </p:nvSpPr>
        <p:spPr>
          <a:xfrm>
            <a:off x="228600" y="228600"/>
            <a:ext cx="8686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Normalized death data – by county per 100,000 population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775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C000F-6A6D-F94F-B605-D42D376E4CAD}"/>
              </a:ext>
            </a:extLst>
          </p:cNvPr>
          <p:cNvSpPr/>
          <p:nvPr/>
        </p:nvSpPr>
        <p:spPr>
          <a:xfrm>
            <a:off x="228600" y="177527"/>
            <a:ext cx="8763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Counties with the highest number of deaths cause by gun violence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D89C0-E6E5-004C-A9B5-3443AAF3A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9319"/>
            <a:ext cx="9144000" cy="525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27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2400" y="152400"/>
            <a:ext cx="8839200" cy="762000"/>
          </a:xfrm>
        </p:spPr>
        <p:txBody>
          <a:bodyPr anchor="t"/>
          <a:lstStyle/>
          <a:p>
            <a:r>
              <a:rPr lang="en-US" sz="2800" dirty="0"/>
              <a:t>Count of Mass shootings by County in USA</a:t>
            </a:r>
            <a:endParaRPr lang="en-US"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D6DD4-927B-154C-8234-3BD2F4FDDC93}"/>
              </a:ext>
            </a:extLst>
          </p:cNvPr>
          <p:cNvSpPr txBox="1"/>
          <p:nvPr/>
        </p:nvSpPr>
        <p:spPr>
          <a:xfrm>
            <a:off x="152400" y="1143000"/>
            <a:ext cx="8534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Cluster Markers Visualization – </a:t>
            </a:r>
            <a:r>
              <a:rPr lang="en-US" sz="2000" dirty="0"/>
              <a:t>Represents the number of Mass shootings in a given county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Interactive map of the US – </a:t>
            </a:r>
            <a:r>
              <a:rPr lang="en-US" sz="2000" dirty="0"/>
              <a:t>Provides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Month/Year of the shootings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Number of Deaths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County Names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User can zoom in for granular info for time based data for a given county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620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8270" y="3124200"/>
            <a:ext cx="8839200" cy="653854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B75E4E-36E0-8043-B54E-261E94B4E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E4AC072-EDAB-9B48-A66C-7EF856260C2E}"/>
              </a:ext>
            </a:extLst>
          </p:cNvPr>
          <p:cNvSpPr txBox="1">
            <a:spLocks/>
          </p:cNvSpPr>
          <p:nvPr/>
        </p:nvSpPr>
        <p:spPr>
          <a:xfrm>
            <a:off x="158270" y="152400"/>
            <a:ext cx="8839200" cy="6858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 Count of Mass shootings by County in USA</a:t>
            </a:r>
          </a:p>
        </p:txBody>
      </p:sp>
    </p:spTree>
    <p:extLst>
      <p:ext uri="{BB962C8B-B14F-4D97-AF65-F5344CB8AC3E}">
        <p14:creationId xmlns:p14="http://schemas.microsoft.com/office/powerpoint/2010/main" val="70480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15C2AC4-21D2-FC49-B14C-5E499DBD35FE}"/>
              </a:ext>
            </a:extLst>
          </p:cNvPr>
          <p:cNvSpPr/>
          <p:nvPr/>
        </p:nvSpPr>
        <p:spPr>
          <a:xfrm>
            <a:off x="914400" y="228600"/>
            <a:ext cx="7620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Challenge:  </a:t>
            </a:r>
            <a:r>
              <a:rPr lang="en-US" sz="2000" dirty="0"/>
              <a:t>Mass shooting by </a:t>
            </a:r>
            <a:r>
              <a:rPr lang="en-US" sz="2000" b="1" i="1" u="sng" dirty="0"/>
              <a:t>same county </a:t>
            </a:r>
            <a:r>
              <a:rPr lang="en-US" sz="2000" dirty="0"/>
              <a:t>had this ripple snail effect 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As every same county has the same geolocation, with different dates/timeframe.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381ED-6EC9-5948-B731-C176478BE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07" y="1295400"/>
            <a:ext cx="9144000" cy="503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00" y="152400"/>
            <a:ext cx="8839200" cy="762000"/>
          </a:xfrm>
        </p:spPr>
        <p:txBody>
          <a:bodyPr anchor="t"/>
          <a:lstStyle/>
          <a:p>
            <a:pPr algn="ctr"/>
            <a:r>
              <a:rPr lang="en-US" sz="3000" b="0" dirty="0"/>
              <a:t>Story</a:t>
            </a:r>
            <a:endParaRPr lang="en-US"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D6DD4-927B-154C-8234-3BD2F4FDDC93}"/>
              </a:ext>
            </a:extLst>
          </p:cNvPr>
          <p:cNvSpPr txBox="1"/>
          <p:nvPr/>
        </p:nvSpPr>
        <p:spPr>
          <a:xfrm>
            <a:off x="152400" y="1143000"/>
            <a:ext cx="85344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With the recent mass shootings that have been happening all across the country, especially in schools and the most recent one on Feb 14</a:t>
            </a:r>
            <a:r>
              <a:rPr lang="en-US" sz="2000" baseline="30000" dirty="0"/>
              <a:t>th</a:t>
            </a:r>
            <a:r>
              <a:rPr lang="en-US" sz="2000" dirty="0"/>
              <a:t> at Parkland School in FL, I was really touched and wanted to find the epidemic created by these senseless mass shootings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That prompted me to choose this topic for analysis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 have watched 60 minutes on CBS show and the march that took place on March 24</a:t>
            </a:r>
            <a:r>
              <a:rPr lang="en-US" sz="2000" baseline="30000" dirty="0"/>
              <a:t>th</a:t>
            </a:r>
            <a:r>
              <a:rPr lang="en-US" sz="2000" dirty="0"/>
              <a:t> across the nation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Question: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 wanted to understand the magnitude of shootings and the resulting deaths by county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Following charts will demonstrate the results of this analysis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7489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729692-D08A-B745-8274-59150CF8D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3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0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00" y="152400"/>
            <a:ext cx="8839200" cy="762000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000" b="0" dirty="0"/>
              <a:t>Challenges of collecting </a:t>
            </a:r>
            <a:r>
              <a:rPr lang="en-US" sz="3000" b="0" dirty="0" err="1"/>
              <a:t>geolocate</a:t>
            </a:r>
            <a:r>
              <a:rPr lang="en-US" sz="3000" b="0" dirty="0"/>
              <a:t> (latitude &amp; longitude) to given an county address</a:t>
            </a:r>
            <a:endParaRPr 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84DEE-FCDB-C34C-93BF-49C3872A9D55}"/>
              </a:ext>
            </a:extLst>
          </p:cNvPr>
          <p:cNvSpPr txBox="1"/>
          <p:nvPr/>
        </p:nvSpPr>
        <p:spPr>
          <a:xfrm>
            <a:off x="326136" y="1295400"/>
            <a:ext cx="83606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Could not get for free, the latitude and longitude coordinates with </a:t>
            </a:r>
            <a:r>
              <a:rPr lang="en-US" dirty="0">
                <a:hlinkClick r:id="rId3"/>
              </a:rPr>
              <a:t>https://carto.com/location-data-services/geocoding/</a:t>
            </a:r>
            <a:r>
              <a:rPr lang="en-US" dirty="0"/>
              <a:t> given a city name.   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Google Maps API to </a:t>
            </a:r>
            <a:r>
              <a:rPr lang="en-US" dirty="0" err="1"/>
              <a:t>geolocate</a:t>
            </a:r>
            <a:r>
              <a:rPr lang="en-US" dirty="0"/>
              <a:t> a query to an address and coordinates: </a:t>
            </a:r>
            <a:r>
              <a:rPr lang="en-US" dirty="0">
                <a:hlinkClick r:id="rId4"/>
              </a:rPr>
              <a:t>https://developers.google.com/maps/</a:t>
            </a:r>
            <a:r>
              <a:rPr lang="en-US" dirty="0"/>
              <a:t>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Also tried with </a:t>
            </a:r>
            <a:r>
              <a:rPr lang="en-US" dirty="0" err="1"/>
              <a:t>geopy</a:t>
            </a:r>
            <a:r>
              <a:rPr lang="en-US" dirty="0"/>
              <a:t> which is a Python 2 and 3 client for several popular geocoding web services.  </a:t>
            </a:r>
            <a:r>
              <a:rPr lang="en-US" dirty="0">
                <a:hlinkClick r:id="rId5"/>
              </a:rPr>
              <a:t>https://pypi.python.org/pypi/geopy#downloads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89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6200" y="152400"/>
            <a:ext cx="8991600" cy="762000"/>
          </a:xfrm>
        </p:spPr>
        <p:txBody>
          <a:bodyPr anchor="t">
            <a:noAutofit/>
          </a:bodyPr>
          <a:lstStyle/>
          <a:p>
            <a:pPr algn="ctr"/>
            <a:r>
              <a:rPr lang="en-US" sz="2590" b="0" dirty="0"/>
              <a:t>Challenges of collecting </a:t>
            </a:r>
            <a:r>
              <a:rPr lang="en-US" sz="2590" dirty="0"/>
              <a:t>P</a:t>
            </a:r>
            <a:r>
              <a:rPr lang="en-US" sz="2590" b="0" dirty="0"/>
              <a:t>opulation to Every County in a State</a:t>
            </a:r>
            <a:endParaRPr lang="en-US" sz="259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84DEE-FCDB-C34C-93BF-49C3872A9D55}"/>
              </a:ext>
            </a:extLst>
          </p:cNvPr>
          <p:cNvSpPr txBox="1"/>
          <p:nvPr/>
        </p:nvSpPr>
        <p:spPr>
          <a:xfrm>
            <a:off x="326136" y="1295400"/>
            <a:ext cx="8513064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United States Census Bureau </a:t>
            </a:r>
            <a:r>
              <a:rPr lang="en-US" dirty="0">
                <a:hlinkClick r:id="rId3"/>
              </a:rPr>
              <a:t>https://www.census.gov/quickfacts/fact/table/US/PST045217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https://en.wikipedia.org/wiki/List_of_counties_in_California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https://www.census.gov/data/datasets/2016/demo/popest/counties-detail.html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https://factfinder.census.gov/faces/tableservices/jsf/pages/productview.xhtml?src=bkmk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 Census API– don’t have all the data only with some of the years, county &amp; state  FIPS </a:t>
            </a:r>
          </a:p>
          <a:p>
            <a:r>
              <a:rPr lang="en-US" dirty="0">
                <a:hlinkClick r:id="rId7"/>
              </a:rPr>
              <a:t>https://api.census.gov/data/2010/sf1?key=6756f7325cf88843d478018eb4f3e62e87d767c4&amp;get=P0010001&amp;in=state:006&amp;for=county:001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8"/>
              </a:rPr>
              <a:t>https://stackoverflow.com/questions/28933220/us-census-api-get-the-population-of-every-city-in-a-state-using-python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33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8229600" cy="3962400"/>
          </a:xfrm>
        </p:spPr>
        <p:txBody>
          <a:bodyPr numCol="1">
            <a:noAutofit/>
          </a:bodyPr>
          <a:lstStyle/>
          <a:p>
            <a:r>
              <a:rPr lang="en-US" sz="3430" dirty="0"/>
              <a:t>Visualization of Gun Shootings and Death Toll in the United States of America!</a:t>
            </a:r>
          </a:p>
        </p:txBody>
      </p:sp>
    </p:spTree>
    <p:extLst>
      <p:ext uri="{BB962C8B-B14F-4D97-AF65-F5344CB8AC3E}">
        <p14:creationId xmlns:p14="http://schemas.microsoft.com/office/powerpoint/2010/main" val="8995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8270" y="152400"/>
            <a:ext cx="8839200" cy="685800"/>
          </a:xfrm>
        </p:spPr>
        <p:txBody>
          <a:bodyPr anchor="t">
            <a:normAutofit fontScale="90000"/>
          </a:bodyPr>
          <a:lstStyle/>
          <a:p>
            <a:r>
              <a:rPr lang="en-US" sz="2400" b="0" dirty="0"/>
              <a:t> </a:t>
            </a:r>
            <a:r>
              <a:rPr lang="en-US" sz="2400" b="1" dirty="0"/>
              <a:t>Number of Deaths by County in the USA without normalization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1D8556-8A80-EA47-B86C-4F789DA83B09}"/>
              </a:ext>
            </a:extLst>
          </p:cNvPr>
          <p:cNvSpPr/>
          <p:nvPr/>
        </p:nvSpPr>
        <p:spPr>
          <a:xfrm>
            <a:off x="65314" y="1143000"/>
            <a:ext cx="89321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Cluster Circle Markers Visualization </a:t>
            </a:r>
            <a:r>
              <a:rPr lang="en-US" dirty="0"/>
              <a:t>– Represents the number of deaths in each county</a:t>
            </a:r>
          </a:p>
          <a:p>
            <a:endParaRPr lang="en-US" dirty="0"/>
          </a:p>
          <a:p>
            <a:r>
              <a:rPr lang="en-US" b="1" dirty="0"/>
              <a:t>Size of the radius represents the total number of deaths for that County</a:t>
            </a:r>
          </a:p>
          <a:p>
            <a:endParaRPr lang="en-US" b="1" dirty="0"/>
          </a:p>
          <a:p>
            <a:r>
              <a:rPr lang="en-US" dirty="0"/>
              <a:t>// Define a </a:t>
            </a:r>
            <a:r>
              <a:rPr lang="en-US" dirty="0" err="1"/>
              <a:t>markerSize</a:t>
            </a:r>
            <a:r>
              <a:rPr lang="en-US" dirty="0"/>
              <a:t> function that will give each county a different radius based on its deaths function </a:t>
            </a:r>
            <a:r>
              <a:rPr lang="en-US" dirty="0" err="1"/>
              <a:t>markerSize</a:t>
            </a:r>
            <a:r>
              <a:rPr lang="en-US" dirty="0"/>
              <a:t>(deaths) {return deaths * 1000;} </a:t>
            </a:r>
            <a:r>
              <a:rPr lang="en-US" b="1" dirty="0"/>
              <a:t>&lt;= This will make the marker’s size proportionate to its death counts</a:t>
            </a:r>
          </a:p>
          <a:p>
            <a:endParaRPr lang="en-US" dirty="0"/>
          </a:p>
          <a:p>
            <a:r>
              <a:rPr lang="en-US" dirty="0"/>
              <a:t>radius: </a:t>
            </a:r>
            <a:r>
              <a:rPr lang="en-US" dirty="0" err="1"/>
              <a:t>markerSize</a:t>
            </a:r>
            <a:r>
              <a:rPr lang="en-US" dirty="0"/>
              <a:t>(deaths) </a:t>
            </a:r>
            <a:r>
              <a:rPr lang="en-US" b="1" dirty="0"/>
              <a:t>&lt;= This determines the Radius of the Circle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Interactive map of the US with numbers of deaths , setting the circles radius equal to the output of the </a:t>
            </a:r>
            <a:r>
              <a:rPr lang="en-US" dirty="0" err="1"/>
              <a:t>markerSize</a:t>
            </a:r>
            <a:r>
              <a:rPr lang="en-US" dirty="0"/>
              <a:t> function.</a:t>
            </a:r>
          </a:p>
        </p:txBody>
      </p: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8CDA-86FF-3F49-8208-E319D4EAC7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949" y="23949"/>
            <a:ext cx="3079651" cy="921604"/>
          </a:xfrm>
        </p:spPr>
        <p:txBody>
          <a:bodyPr>
            <a:normAutofit/>
          </a:bodyPr>
          <a:lstStyle/>
          <a:p>
            <a:r>
              <a:rPr lang="en-US" sz="2800" b="1" dirty="0"/>
              <a:t>Actual Deaths</a:t>
            </a:r>
            <a:br>
              <a:rPr lang="en-US" sz="2800" b="1" dirty="0"/>
            </a:br>
            <a:r>
              <a:rPr lang="en-US" sz="2800" b="1" dirty="0"/>
              <a:t>   Data Table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25C190E-4042-B347-AB3B-F6D38D962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953504"/>
              </p:ext>
            </p:extLst>
          </p:nvPr>
        </p:nvGraphicFramePr>
        <p:xfrm>
          <a:off x="284200" y="2205715"/>
          <a:ext cx="2819400" cy="2514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13710">
                  <a:extLst>
                    <a:ext uri="{9D8B030D-6E8A-4147-A177-3AD203B41FA5}">
                      <a16:colId xmlns:a16="http://schemas.microsoft.com/office/drawing/2014/main" val="2262357664"/>
                    </a:ext>
                  </a:extLst>
                </a:gridCol>
                <a:gridCol w="905690">
                  <a:extLst>
                    <a:ext uri="{9D8B030D-6E8A-4147-A177-3AD203B41FA5}">
                      <a16:colId xmlns:a16="http://schemas.microsoft.com/office/drawing/2014/main" val="1227755808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Deaths</a:t>
                      </a: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5864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Los Angeles County, CA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5252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84492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Cook County, IL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147119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Wayne County, MI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3044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24999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Harris County, TX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2984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005514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Philadelphia County, PA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2588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1979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Maricopa County, AZ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1851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1222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Miami-Dade County, FL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1845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98800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Baltimore city, MD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1743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762497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Dallas County, TX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1389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72596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Orleans Parish, LA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1241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27025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Shelby County, TN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1117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222872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35F6F2-D8F0-9344-AD8F-96F804A5F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65612"/>
              </p:ext>
            </p:extLst>
          </p:nvPr>
        </p:nvGraphicFramePr>
        <p:xfrm>
          <a:off x="3410351" y="945553"/>
          <a:ext cx="2583065" cy="53678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65304">
                  <a:extLst>
                    <a:ext uri="{9D8B030D-6E8A-4147-A177-3AD203B41FA5}">
                      <a16:colId xmlns:a16="http://schemas.microsoft.com/office/drawing/2014/main" val="4006492200"/>
                    </a:ext>
                  </a:extLst>
                </a:gridCol>
                <a:gridCol w="817761">
                  <a:extLst>
                    <a:ext uri="{9D8B030D-6E8A-4147-A177-3AD203B41FA5}">
                      <a16:colId xmlns:a16="http://schemas.microsoft.com/office/drawing/2014/main" val="2203783056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>
                    <a:solidFill>
                      <a:srgbClr val="FF82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# of Deaths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>
                    <a:solidFill>
                      <a:srgbClr val="FF82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46581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Kings County, NY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898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31499757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Marion County, IN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663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59974272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Alameda County, CA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591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0795663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St. Louis city,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506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44772904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Fulton County, GA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486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73088707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Duval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476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2087573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Essex County, NJ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459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98560050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Clark County, NV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444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80549525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Bexar County, TX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435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53532401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San Bernardino County, CA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0599397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Cuyahoga County, OH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14875226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Jackson County,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69908849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County, AL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414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68045138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District of Columbia, DC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396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51162153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Milwaukee County, WI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379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45955997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Franklin County, OH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277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6193093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Allegheny County, PA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273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74828977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Prince George's County, MD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268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57414059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St. Louis County,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247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91389318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Tarrant County, TX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91579542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DeKalb County, GA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402268419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Bronx County, NY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98666025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Riverside County, CA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177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25213074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East Baton Rouge Parish, LA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173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78959459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Orange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160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46389517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Palm Beach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151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929152330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Broward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139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6699147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Lake County, IN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113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5158875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County, KY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110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67856613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Parish, LA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101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8907047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BCA955C-C882-3E48-86DE-A8F9D0A45D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655788"/>
              </p:ext>
            </p:extLst>
          </p:nvPr>
        </p:nvGraphicFramePr>
        <p:xfrm>
          <a:off x="6300167" y="228600"/>
          <a:ext cx="2714897" cy="613733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3163">
                  <a:extLst>
                    <a:ext uri="{9D8B030D-6E8A-4147-A177-3AD203B41FA5}">
                      <a16:colId xmlns:a16="http://schemas.microsoft.com/office/drawing/2014/main" val="2183688225"/>
                    </a:ext>
                  </a:extLst>
                </a:gridCol>
                <a:gridCol w="911734">
                  <a:extLst>
                    <a:ext uri="{9D8B030D-6E8A-4147-A177-3AD203B41FA5}">
                      <a16:colId xmlns:a16="http://schemas.microsoft.com/office/drawing/2014/main" val="3853190592"/>
                    </a:ext>
                  </a:extLst>
                </a:gridCol>
              </a:tblGrid>
              <a:tr h="30250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# of Deaths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5851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Contra Costa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05859154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Sacramento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30709189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Hamilton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41074696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Oklahoma County, OK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0084163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Joaquin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95427353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Diego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05772265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Fresno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8468320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Kern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91522946"/>
                  </a:ext>
                </a:extLst>
              </a:tr>
              <a:tr h="12008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Erie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86486038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Mecklenburg County, NC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92944365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Davidson County, TN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23420253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Genesee County, MI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6479837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Fairfield County, CT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11938006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Hillsborough County, FL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407927029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Suffolk County, MA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84410574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King County, WA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8773072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Orange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67593890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Pima County, AZ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7612269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Montgomery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08887280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Tulsa County, OK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00093874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Francisco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69960773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Baltimore County, MD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3246648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Mobile County, 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84007085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Pulaski County, AR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20779849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Broome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99261968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Camden County, NJ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7747785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Douglas County, NE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8908544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El Paso County, CO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423236506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Osceola County, FL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53450181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Summit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27722255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Allen County, IN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1672982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Bernalillo County, NM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23388310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Monterey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9613470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Montgomery County, VA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22264165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New Castle County, DE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10203022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Queens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541205659"/>
                  </a:ext>
                </a:extLst>
              </a:tr>
              <a:tr h="12008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Wyandotte County, KS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10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44375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AB9D26-79B7-5646-A244-9CDC7E7EF780}"/>
              </a:ext>
            </a:extLst>
          </p:cNvPr>
          <p:cNvSpPr txBox="1"/>
          <p:nvPr/>
        </p:nvSpPr>
        <p:spPr>
          <a:xfrm>
            <a:off x="275056" y="1816353"/>
            <a:ext cx="282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Deaths &gt;1000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5F68E-FFC9-EE43-B2B7-39E24346F97C}"/>
              </a:ext>
            </a:extLst>
          </p:cNvPr>
          <p:cNvSpPr txBox="1"/>
          <p:nvPr/>
        </p:nvSpPr>
        <p:spPr>
          <a:xfrm>
            <a:off x="3527970" y="424934"/>
            <a:ext cx="2428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Deaths </a:t>
            </a:r>
            <a:r>
              <a:rPr lang="en-US" u="sng" dirty="0"/>
              <a:t>&gt;</a:t>
            </a:r>
            <a:r>
              <a:rPr lang="en-US" dirty="0"/>
              <a:t>100 &amp; </a:t>
            </a:r>
            <a:r>
              <a:rPr lang="en-US" u="sng" dirty="0"/>
              <a:t>&lt;</a:t>
            </a:r>
            <a:r>
              <a:rPr lang="en-US" dirty="0"/>
              <a:t>1000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369B82-646A-964D-805A-DFD9D2762965}"/>
              </a:ext>
            </a:extLst>
          </p:cNvPr>
          <p:cNvSpPr txBox="1"/>
          <p:nvPr/>
        </p:nvSpPr>
        <p:spPr>
          <a:xfrm>
            <a:off x="6300167" y="-52558"/>
            <a:ext cx="271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Deaths &lt;100</a:t>
            </a:r>
          </a:p>
        </p:txBody>
      </p:sp>
    </p:spTree>
    <p:extLst>
      <p:ext uri="{BB962C8B-B14F-4D97-AF65-F5344CB8AC3E}">
        <p14:creationId xmlns:p14="http://schemas.microsoft.com/office/powerpoint/2010/main" val="3414403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11B49D6-539C-8348-A497-130F47F1D735}"/>
              </a:ext>
            </a:extLst>
          </p:cNvPr>
          <p:cNvSpPr txBox="1">
            <a:spLocks/>
          </p:cNvSpPr>
          <p:nvPr/>
        </p:nvSpPr>
        <p:spPr>
          <a:xfrm>
            <a:off x="158270" y="152400"/>
            <a:ext cx="8839200" cy="6858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 </a:t>
            </a:r>
            <a:r>
              <a:rPr lang="en-US" sz="2400" b="1" dirty="0"/>
              <a:t>Map of Death toll by County in USA without normalization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0C57E3-746B-4C49-AA53-33457C6154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217"/>
            <a:ext cx="9144000" cy="531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8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21054</TotalTime>
  <Words>1115</Words>
  <Application>Microsoft Macintosh PowerPoint</Application>
  <PresentationFormat>On-screen Show (4:3)</PresentationFormat>
  <Paragraphs>243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Roboto</vt:lpstr>
      <vt:lpstr>1_Unbranded</vt:lpstr>
      <vt:lpstr>Analysis of Gun Shootings in USA                          2007 to 2016</vt:lpstr>
      <vt:lpstr>Story</vt:lpstr>
      <vt:lpstr>PowerPoint Presentation</vt:lpstr>
      <vt:lpstr>Challenges of collecting geolocate (latitude &amp; longitude) to given an county address</vt:lpstr>
      <vt:lpstr>Challenges of collecting Population to Every County in a State</vt:lpstr>
      <vt:lpstr>Visualization of Gun Shootings and Death Toll in the United States of America!</vt:lpstr>
      <vt:lpstr> Number of Deaths by County in the USA without normalization</vt:lpstr>
      <vt:lpstr>Actual Deaths    Data Table</vt:lpstr>
      <vt:lpstr>PowerPoint Presentation</vt:lpstr>
      <vt:lpstr>PowerPoint Presentation</vt:lpstr>
      <vt:lpstr>PowerPoint Presentation</vt:lpstr>
      <vt:lpstr>Count of Mass shootings by County in USA</vt:lpstr>
      <vt:lpstr> </vt:lpstr>
      <vt:lpstr>PowerPoint Presentation</vt:lpstr>
      <vt:lpstr>Questions / Discussion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Sunitha Ramakrishnan</cp:lastModifiedBy>
  <cp:revision>1778</cp:revision>
  <cp:lastPrinted>2016-01-30T16:23:56Z</cp:lastPrinted>
  <dcterms:created xsi:type="dcterms:W3CDTF">2015-01-20T17:19:00Z</dcterms:created>
  <dcterms:modified xsi:type="dcterms:W3CDTF">2018-04-03T14:30:13Z</dcterms:modified>
</cp:coreProperties>
</file>